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67" r:id="rId4"/>
    <p:sldId id="257" r:id="rId5"/>
    <p:sldId id="259" r:id="rId6"/>
    <p:sldId id="264" r:id="rId7"/>
    <p:sldId id="268" r:id="rId8"/>
    <p:sldId id="265" r:id="rId9"/>
    <p:sldId id="261" r:id="rId10"/>
    <p:sldId id="269" r:id="rId11"/>
    <p:sldId id="271" r:id="rId12"/>
    <p:sldId id="270" r:id="rId13"/>
    <p:sldId id="272" r:id="rId14"/>
    <p:sldId id="26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-96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C3DB0-5E4E-41A8-B7F2-88E96CA6076B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CF9EE-D4C2-4A59-A697-A35A7D2A5B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009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6E7770-74AC-3846-8F3E-CCB6C1A5A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44D17A2-3167-C24F-AB5C-28C07E94D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1C91603-7118-8A4C-BCF1-9CB51690D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EAD2A36-7DC1-A247-8850-3EDDC7DD9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FE767F3-B627-2E4C-9269-F1F596FDA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50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3AE79A-637E-7143-8E4E-F31DD08C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1B4C066-D93C-F04E-AABC-F5EE0AD09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864BB2-0769-E94B-B05E-B9B8B6F98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0B534BC-F2EC-AD40-A6F4-9CAB92711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9150825-546F-8147-BA20-4195E41F8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54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D536932-FEF8-444E-97B9-50A1360E3A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158781F-474A-4E43-940B-DBD371137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C4C69BE-E941-904E-960D-5C470987D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7E63F8E-C5D3-A240-B5F4-CAFCE2824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439651-A91A-1840-B92B-9B5B6EDF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56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B5062A-B84B-8A49-89CD-867FC265D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BF46AB3-5CF3-D24C-8768-B144E74C9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5AD5C0-E15B-C24B-91EF-AEC9A9447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3D63DFB-C4DC-7044-985D-4BED2B130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EA29FA2-78FD-664C-B396-264D655E3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29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B073DD-4ED8-CA4D-B934-54CAB4D8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24AC32F-E2F2-8641-9AB1-CA244C953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31B1949-8C48-1545-9C2D-61284129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020FC91-DCA9-CA4A-8FC5-90F6D3A1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47B1766-F430-CA43-BB6C-0E6F24FB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31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983076-7A4C-5F4B-99D4-CDD4F2BD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17AB29-8C78-0A43-B814-2BDBD3150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0DC466F-DDF3-894D-825C-694F42096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F126F5C-7E32-9D42-9042-7AAE49C0D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DC042C1-9B0C-B94E-9564-70BA5CA0E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80258C0-A41A-0748-8410-E0629A70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45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C0F453-3278-0743-A067-AE1FB98E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961952C-E077-6245-A1E4-31EE03A25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986693A-954C-4546-8A86-CA48A6277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73D56AC-4FFE-0B4E-81DA-8051F79EB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325C339-0A61-9B42-8EF1-D4112DB99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0D28B8A-3C05-BE44-99A7-402E734F9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281121C-BD60-2446-BDB1-F912D3A9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82F6396-0245-5E44-B5C7-856EE88D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43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BBA2DD-8F63-1E43-8D02-FC9174132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ABEDCDC-2093-FA43-8F23-C48B144F2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27689BE-8216-9A44-B391-19883D26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BA0FDFD5-E5A5-4D4E-A448-3063378C4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47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AC6E747-C9C4-2444-A53D-F02D6927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A390374-C838-BF44-B30C-D40C4C408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A0418FE-B19E-C74A-98B3-43AC30C27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34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38190B-96F4-BF49-8FED-686B98CB8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66BEE9-BA41-A245-B5C3-772586572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C502FE1-D890-264A-8DF9-3C7AA5213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4F04452-4EA5-4644-96A7-7D2A7E6B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C04DCF2-FBFB-E445-9CFC-BC2A719E1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3E50CC4-67B3-5442-AC43-0A4CB7D58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71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8F8E4DD-7F7C-6F44-92AD-E56FA3A1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A0A80517-EECD-954B-BC89-4A08C2FE9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6EAB675-1D99-9147-9536-E641D0B7B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A847934-D435-2447-BD59-EE6B84B22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18A6430-EAC9-3346-AFF9-9AF1C49CE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B3C934A-BC18-B141-A91A-46076EDF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9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4B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CFF234-0268-994A-AF68-1121BA9E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391E73B-2859-9F45-B208-934D3376C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6CE78E7-BD22-0F46-A8DF-4FCD0FEE0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A7C8C-7D04-4A2C-873C-FB6FE7F625E5}" type="datetimeFigureOut">
              <a:rPr lang="ru-RU" smtClean="0"/>
              <a:t>05.08.2021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C574D1C-5F1F-B646-898F-71D045D92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A6B93F4-6AF8-E940-884D-760B17AB5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FCE57-835C-4889-9AC4-A343FDA0AF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5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4B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0501" y="2479338"/>
            <a:ext cx="9332423" cy="211552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видеонаблюдения</a:t>
            </a:r>
            <a:b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выборов депутатов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Думы Федерального Собрания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восьмого созыва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4DAB7B53-CD4C-F848-88D8-184F0719F03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00648" y="1402712"/>
            <a:ext cx="6542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цифрового развития, связи и массовых </a:t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коммуникаций Российской федерации</a:t>
            </a:r>
          </a:p>
        </p:txBody>
      </p:sp>
      <p:pic>
        <p:nvPicPr>
          <p:cNvPr id="5" name="Рисунок 4" descr="Изображение выглядит как текст, коллекция картинок, зубчатая передача&#10;&#10;Автоматически созданное описание">
            <a:extLst>
              <a:ext uri="{FF2B5EF4-FFF2-40B4-BE49-F238E27FC236}">
                <a16:creationId xmlns="" xmlns:a16="http://schemas.microsoft.com/office/drawing/2014/main" id="{24F56F47-FCF4-BD43-9F8E-12F809120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703" y="508505"/>
            <a:ext cx="718594" cy="783921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444238" y="5339312"/>
            <a:ext cx="9332423" cy="6814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Качанов Олег Юрьевич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73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8872"/>
            <a:ext cx="109896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Комплексное функциональное тестирование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1354"/>
            <a:ext cx="10906496" cy="4555981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Когда?</a:t>
            </a:r>
            <a:b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сентября 2021 г. с 8.00 до 18.00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Зачем?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работы видеокамер и ракурсов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настроек и доступа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работы Служебного портала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работы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участвует?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избирательных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комиссий (обязательно)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партий (по желанию)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зарегистрированные кандидаты (по желанию)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 (обязательно)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29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8872"/>
            <a:ext cx="109896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на служебный портал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9699"/>
            <a:ext cx="10906496" cy="4555981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предоставляется?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избирательные комиссии всех уровней</a:t>
            </a:r>
          </a:p>
          <a:p>
            <a:pPr lvl="1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полномоченные представители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партий, выдвинувших зарегистрированные списки кандидатов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зарегистрированные кандидаты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</a:p>
          <a:p>
            <a:pPr marL="514350" indent="-514350">
              <a:buAutoNum type="arabicParenR" startAt="2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Как?</a:t>
            </a:r>
          </a:p>
          <a:p>
            <a:pPr lvl="1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личный кабинет участника избирательного процесса</a:t>
            </a:r>
            <a:b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Госуслугах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Учетные записи для центров наблюдения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Что нужно?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Подтвержденная учетная запись на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Госуслугах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избирательной комиссии, политической партии, кандидата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участника избирательного процесса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20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68243"/>
            <a:ext cx="11353801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Видеонаблюдение и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дни голосования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5725"/>
            <a:ext cx="10906496" cy="45559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17-19 сентября 2021 г. -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видеонаблюдение и трансляция:</a:t>
            </a:r>
          </a:p>
          <a:p>
            <a:pPr lvl="1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служебный портал</a:t>
            </a:r>
          </a:p>
          <a:p>
            <a:pPr lvl="1"/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видеостены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ЦИК России и Общественной палате РФ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видеостены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центрах наблюдения</a:t>
            </a:r>
          </a:p>
          <a:p>
            <a:pPr lvl="1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УИК:</a:t>
            </a:r>
          </a:p>
          <a:p>
            <a:pPr marL="457200" lvl="1" indent="0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8.00 16 сентября 2021 г. до ввода данных протокола УИК</a:t>
            </a:r>
            <a:b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ГАС «Выборы»</a:t>
            </a:r>
          </a:p>
          <a:p>
            <a:pPr marL="457200" lvl="1" indent="0">
              <a:buNone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ТИК:</a:t>
            </a:r>
          </a:p>
          <a:p>
            <a:pPr marL="457200" lvl="1" indent="0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20.00 19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 2021 г. до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составления протокола ТИК</a:t>
            </a:r>
            <a:b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проведения итогового заседания ТИК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20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96501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Хранение видеозаписей и предоставление доступа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7611"/>
            <a:ext cx="10906496" cy="455598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78125" indent="-2778125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хранения: 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год со дня официального опубликования   результатов выборов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служебного портала: 3 месяца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КОМУ?						КАК?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Политическая партия				по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заявке в ИКС РФ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Зарегистрированный кандидат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Иной участник избирательного процесса</a:t>
            </a:r>
          </a:p>
          <a:p>
            <a:pPr marL="457200" lvl="1" indent="0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8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06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1993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основания: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62490"/>
            <a:ext cx="11019817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22.02.2014 №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20-ФЗ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выборах депутатов Государственной Думы Федерального Собрания Российской Федерации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18.06.2021 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932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мерах по оказанию содействия избирательным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комиссиям</a:t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их полномочий при подготовке и проведении выборов депутатов Государственной Думы Федерального Собрания российской Федерации восьмого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созыва»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ru-RU" sz="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14.05.2021</a:t>
            </a:r>
            <a:b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1241-р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ПАО «Ростелеком» – единственный исполнитель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7890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949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видеонаблюдения 2021: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588123"/>
            <a:ext cx="11019817" cy="435133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Видеонаблюдение организуется:</a:t>
            </a:r>
          </a:p>
          <a:p>
            <a:pPr marL="914400" lvl="2" indent="0"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УИК</a:t>
            </a:r>
          </a:p>
          <a:p>
            <a:pPr marL="914400" lvl="2" indent="0"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2,8 </a:t>
            </a:r>
            <a:r>
              <a:rPr lang="ru-RU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ТИК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2. 100 %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с возможностью он-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трансляции</a:t>
            </a:r>
          </a:p>
          <a:p>
            <a:pPr marL="0" indent="0">
              <a:buNone/>
            </a:pPr>
            <a:endPara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55600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круглосуточно с 8.00 16 сентября до завершения   избирательных действий 19 (20) сентября: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часов трансляции</a:t>
            </a:r>
          </a:p>
          <a:p>
            <a:pPr marL="0" indent="0">
              <a:buNone/>
            </a:pPr>
            <a:endPara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55600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Центры наблюдения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выборами в 85 субъектах РФ</a:t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федеральной территории «Сириус»</a:t>
            </a:r>
          </a:p>
          <a:p>
            <a:pPr marL="0" indent="0">
              <a:buNone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310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реализации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7611"/>
            <a:ext cx="10906496" cy="4555981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августа – 9 сентября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средств видеонаблюдения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августа-20 сентября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горячая линия поддержки пользователей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1-10 сентября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обучение членов избирательных комиссий, политических партий, кандидатов работе со служебным порталом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10-13 сентября -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центрах наблюдения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сентября -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комплексное функциональное тестирование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17-19 сентября -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видеонаблюдение и трансляция на служебный портал,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центрах наблюдения</a:t>
            </a:r>
          </a:p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сентябрь-декабрь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предоставление доступа к видеозаписям в период хранения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2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Монтаж средств 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видеонаблюдения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и утверждение схемы видеонаблюдения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и настройка средств видеонаблюдения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исправности оборудования и ракурсов камер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 членов комиссии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актов монтажа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8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15" y="365125"/>
            <a:ext cx="11352179" cy="1048039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Горячая линия поддержки пользователей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704464" y="1642250"/>
            <a:ext cx="10515600" cy="435133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телефонный номер 8 (800)</a:t>
            </a:r>
          </a:p>
          <a:p>
            <a:pPr marL="514350" indent="-514350">
              <a:buFont typeface="+mj-lt"/>
              <a:buAutoNum type="arabicPeriod"/>
            </a:pPr>
            <a:endParaRPr lang="ru-RU" sz="1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 помощник каждой политической партии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выдвинувшей зарегистрированные федеральные списки кандидатов</a:t>
            </a:r>
          </a:p>
          <a:p>
            <a:pPr marL="0" indent="0">
              <a:buNone/>
            </a:pPr>
            <a:endParaRPr lang="ru-RU" sz="1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4988" indent="-534988"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 помощник каждому центру наблюдения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выборами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6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Обучение </a:t>
            </a:r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со служебным порталом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5111"/>
            <a:ext cx="10906496" cy="5261949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КОГО?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избирательных комиссий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 политических партий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зарегистрированных кандидатов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 центров наблюдения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КАК?</a:t>
            </a:r>
          </a:p>
          <a:p>
            <a:pPr marL="457200" lvl="1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курс на Служебном портале: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пошаговая инструкция с иллюстрациями, 3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D-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картинками</a:t>
            </a:r>
          </a:p>
          <a:p>
            <a:pPr lvl="1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 упражнений</a:t>
            </a:r>
          </a:p>
          <a:p>
            <a:pPr lvl="1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?</a:t>
            </a:r>
          </a:p>
          <a:p>
            <a:pPr lvl="1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1-10 сентября 2021 г.</a:t>
            </a:r>
          </a:p>
          <a:p>
            <a:pPr marL="0" indent="0">
              <a:buNone/>
            </a:pP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57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Оснащение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наблюдения за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выборами</a:t>
            </a:r>
            <a:b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субъектах Российской Федерации 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42651" y="2204376"/>
            <a:ext cx="11290170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ЦИК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marL="514350" indent="-514350">
              <a:buAutoNum type="arabicPeriod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Видеостена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Общественной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палате Российской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</a:p>
          <a:p>
            <a:pPr marL="0" indent="0">
              <a:buNone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86 центров наблюдения в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субъектах Российской Федерации </a:t>
            </a: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Видеостена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комплектуемая ЖК панелями 46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”+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воспроизведения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звука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 для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</a:t>
            </a:r>
            <a:r>
              <a:rPr lang="ru-RU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видеостеной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</a:t>
            </a:r>
            <a:b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воспроизведения звука</a:t>
            </a: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8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67753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Оснащение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наблюдения за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выборами</a:t>
            </a:r>
            <a:b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субъектах Российской Федерации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543644"/>
              </p:ext>
            </p:extLst>
          </p:nvPr>
        </p:nvGraphicFramePr>
        <p:xfrm>
          <a:off x="838199" y="1985050"/>
          <a:ext cx="10433859" cy="388225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97684">
                  <a:extLst>
                    <a:ext uri="{9D8B030D-6E8A-4147-A177-3AD203B41FA5}">
                      <a16:colId xmlns="" xmlns:a16="http://schemas.microsoft.com/office/drawing/2014/main" val="1935231828"/>
                    </a:ext>
                  </a:extLst>
                </a:gridCol>
                <a:gridCol w="5236175">
                  <a:extLst>
                    <a:ext uri="{9D8B030D-6E8A-4147-A177-3AD203B41FA5}">
                      <a16:colId xmlns="" xmlns:a16="http://schemas.microsoft.com/office/drawing/2014/main" val="1648736339"/>
                    </a:ext>
                  </a:extLst>
                </a:gridCol>
              </a:tblGrid>
              <a:tr h="719241">
                <a:tc>
                  <a:txBody>
                    <a:bodyPr/>
                    <a:lstStyle/>
                    <a:p>
                      <a:pPr algn="ctr"/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избирателей</a:t>
                      </a:r>
                      <a:endParaRPr lang="ru-RU" sz="2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панелей</a:t>
                      </a:r>
                      <a:endParaRPr lang="ru-RU" sz="2800" b="0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52766435"/>
                  </a:ext>
                </a:extLst>
              </a:tr>
              <a:tr h="632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250 тысяч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ЖК</a:t>
                      </a:r>
                      <a:endParaRPr lang="ru-RU" sz="2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57060398"/>
                  </a:ext>
                </a:extLst>
              </a:tr>
              <a:tr h="632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250 до 350 тысяч 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ЖК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4424260"/>
                  </a:ext>
                </a:extLst>
              </a:tr>
              <a:tr h="632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350 до 450 тысяч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ЖК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1450217"/>
                  </a:ext>
                </a:extLst>
              </a:tr>
              <a:tr h="632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450 до 550 тысяч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6 ЖК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759777"/>
                  </a:ext>
                </a:extLst>
              </a:tr>
              <a:tr h="6326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 650 тысяч 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8 ЖК</a:t>
                      </a:r>
                      <a:endParaRPr lang="ru-RU" sz="2800" b="1" kern="12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2220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84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485</Words>
  <Application>Microsoft Office PowerPoint</Application>
  <PresentationFormat>Произвольный</PresentationFormat>
  <Paragraphs>129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Министерство цифрового развития, связи и массовых  коммуникаций Российской федерации</vt:lpstr>
      <vt:lpstr>Правовые основания:</vt:lpstr>
      <vt:lpstr>Основные параметры видеонаблюдения 2021:</vt:lpstr>
      <vt:lpstr>Основные этапы реализации</vt:lpstr>
      <vt:lpstr>1. Монтаж средств видеонаблюдения</vt:lpstr>
      <vt:lpstr>2. Горячая линия поддержки пользователей</vt:lpstr>
      <vt:lpstr>3. Обучение работе со служебным порталом</vt:lpstr>
      <vt:lpstr>4. Оснащение центров наблюдения за выборами в субъектах Российской Федерации </vt:lpstr>
      <vt:lpstr>4. Оснащение центров наблюдения за выборами в субъектах Российской Федерации </vt:lpstr>
      <vt:lpstr>5. Комплексное функциональное тестирование</vt:lpstr>
      <vt:lpstr>Доступ на служебный портал</vt:lpstr>
      <vt:lpstr>6. Видеонаблюдение и трансляция в дни голосования</vt:lpstr>
      <vt:lpstr>7. Хранение видеозаписей и предоставление доступа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цифрового развития, связи и массовых  коммуникаций Российской федерации</dc:title>
  <dc:creator>Руденко Юлия Ивановна</dc:creator>
  <cp:lastModifiedBy>Admin</cp:lastModifiedBy>
  <cp:revision>144</cp:revision>
  <dcterms:created xsi:type="dcterms:W3CDTF">2021-07-05T14:21:42Z</dcterms:created>
  <dcterms:modified xsi:type="dcterms:W3CDTF">2021-08-05T09:43:32Z</dcterms:modified>
</cp:coreProperties>
</file>