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notesMasterIdLst>
    <p:notesMasterId r:id="rId24"/>
  </p:notesMasterIdLst>
  <p:sldIdLst>
    <p:sldId id="393" r:id="rId2"/>
    <p:sldId id="443" r:id="rId3"/>
    <p:sldId id="444" r:id="rId4"/>
    <p:sldId id="445" r:id="rId5"/>
    <p:sldId id="446" r:id="rId6"/>
    <p:sldId id="447" r:id="rId7"/>
    <p:sldId id="448" r:id="rId8"/>
    <p:sldId id="422" r:id="rId9"/>
    <p:sldId id="449" r:id="rId10"/>
    <p:sldId id="450" r:id="rId11"/>
    <p:sldId id="403" r:id="rId12"/>
    <p:sldId id="451" r:id="rId13"/>
    <p:sldId id="408" r:id="rId14"/>
    <p:sldId id="452" r:id="rId15"/>
    <p:sldId id="453" r:id="rId16"/>
    <p:sldId id="429" r:id="rId17"/>
    <p:sldId id="454" r:id="rId18"/>
    <p:sldId id="455" r:id="rId19"/>
    <p:sldId id="456" r:id="rId20"/>
    <p:sldId id="457" r:id="rId21"/>
    <p:sldId id="458" r:id="rId22"/>
    <p:sldId id="337" r:id="rId2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CAE5"/>
    <a:srgbClr val="E5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66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800"/>
            </a:pPr>
            <a:r>
              <a:rPr lang="ru-RU" sz="1800"/>
              <a:t>ПРАВА ЧЕЛОВЕКА, СОБЛЮДЕНИЕ КОТОРЫХ ЯВЛЯЕТСЯ НАИБОЛЕЕ ВАЖНЫМ</a:t>
            </a:r>
          </a:p>
        </c:rich>
      </c:tx>
      <c:layout>
        <c:manualLayout>
          <c:xMode val="edge"/>
          <c:yMode val="edge"/>
          <c:x val="0.14219616569667926"/>
          <c:y val="1.536286080281513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52584785066367279"/>
          <c:y val="0.23468547352961167"/>
          <c:w val="0.37632145538312473"/>
          <c:h val="0.7457304697059115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FFC000">
                  <a:lumMod val="40000"/>
                  <a:lumOff val="60000"/>
                </a:srgbClr>
              </a:solidFill>
            </a:ln>
          </c:spPr>
          <c:invertIfNegative val="0"/>
          <c:dLbls>
            <c:dLbl>
              <c:idx val="5"/>
              <c:layout>
                <c:manualLayout>
                  <c:x val="6.3802626491218936E-3"/>
                  <c:y val="1.115574622203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0A-4E87-B4D1-ECA988CA13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на социальное обеспечение</c:v>
                </c:pt>
                <c:pt idx="1">
                  <c:v>на труд и вознаграждение за него</c:v>
                </c:pt>
                <c:pt idx="2">
                  <c:v>на бесплатное образование</c:v>
                </c:pt>
                <c:pt idx="3">
                  <c:v>на свободу и личную неприкосновенность</c:v>
                </c:pt>
                <c:pt idx="4">
                  <c:v>на жилище</c:v>
                </c:pt>
                <c:pt idx="5">
                  <c:v>на бесплатную медицинскую помощь</c:v>
                </c:pt>
              </c:strCache>
            </c:strRef>
          </c:cat>
          <c:val>
            <c:numRef>
              <c:f>Лист1!$D$2:$D$7</c:f>
              <c:numCache>
                <c:formatCode>0.0%</c:formatCode>
                <c:ptCount val="6"/>
                <c:pt idx="0">
                  <c:v>0.34899999999999998</c:v>
                </c:pt>
                <c:pt idx="1">
                  <c:v>0.36199999999999999</c:v>
                </c:pt>
                <c:pt idx="2">
                  <c:v>0.39600000000000002</c:v>
                </c:pt>
                <c:pt idx="3">
                  <c:v>0.44600000000000001</c:v>
                </c:pt>
                <c:pt idx="4">
                  <c:v>0.49399999999999999</c:v>
                </c:pt>
                <c:pt idx="5">
                  <c:v>0.66300000000000003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0A-4E87-B4D1-ECA988CA13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5738496"/>
        <c:axId val="155740032"/>
      </c:barChart>
      <c:catAx>
        <c:axId val="155738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800"/>
            </a:pPr>
            <a:endParaRPr lang="ru-RU"/>
          </a:p>
        </c:txPr>
        <c:crossAx val="155740032"/>
        <c:crosses val="autoZero"/>
        <c:auto val="1"/>
        <c:lblAlgn val="ctr"/>
        <c:lblOffset val="100"/>
        <c:noMultiLvlLbl val="0"/>
      </c:catAx>
      <c:valAx>
        <c:axId val="15574003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one"/>
        <c:crossAx val="15573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800"/>
            </a:pPr>
            <a:r>
              <a:rPr lang="ru-RU" sz="1800"/>
              <a:t>ПРАВА ЧЕЛОВЕКА, НЕ СОБЛЮДАЮЩИЕСЯ, </a:t>
            </a:r>
          </a:p>
          <a:p>
            <a:pPr>
              <a:defRPr sz="1800"/>
            </a:pPr>
            <a:r>
              <a:rPr lang="ru-RU" sz="1800"/>
              <a:t>ПО МНЕНИЮ ЖИТЕЛЕЙ САМАРСКОЙ ОБЛАСТИ, </a:t>
            </a:r>
          </a:p>
          <a:p>
            <a:pPr>
              <a:defRPr sz="1800"/>
            </a:pPr>
            <a:r>
              <a:rPr lang="ru-RU" sz="1800"/>
              <a:t>НА ТЕРРИТОРИИ РЕГИОНА</a:t>
            </a:r>
          </a:p>
        </c:rich>
      </c:tx>
      <c:layout>
        <c:manualLayout>
          <c:xMode val="edge"/>
          <c:yMode val="edge"/>
          <c:x val="0.26605500399406595"/>
          <c:y val="2.626778246139463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9302333829892883"/>
          <c:y val="0.23742406273289909"/>
          <c:w val="0.56416733965946564"/>
          <c:h val="0.7603284348814687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FFC000">
                  <a:lumMod val="40000"/>
                  <a:lumOff val="60000"/>
                </a:srgb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Лист1!$A$2:$A$6</c:f>
              <c:strCache>
                <c:ptCount val="5"/>
                <c:pt idx="0">
                  <c:v>права человека в местах принудительного содержания</c:v>
                </c:pt>
                <c:pt idx="1">
                  <c:v>на благоприятную окружающую среду</c:v>
                </c:pt>
                <c:pt idx="2">
                  <c:v>на участие в управлении обществом и государством</c:v>
                </c:pt>
                <c:pt idx="3">
                  <c:v>на свободу слова</c:v>
                </c:pt>
                <c:pt idx="4">
                  <c:v>на свободу собраний</c:v>
                </c:pt>
              </c:strCache>
            </c:strRef>
          </c:cat>
          <c:val>
            <c:numRef>
              <c:f>Лист1!$D$2:$D$6</c:f>
              <c:numCache>
                <c:formatCode>0.0%</c:formatCode>
                <c:ptCount val="5"/>
                <c:pt idx="0">
                  <c:v>0.215</c:v>
                </c:pt>
                <c:pt idx="1">
                  <c:v>0.22</c:v>
                </c:pt>
                <c:pt idx="2">
                  <c:v>0.222</c:v>
                </c:pt>
                <c:pt idx="3">
                  <c:v>0.23300000000000001</c:v>
                </c:pt>
                <c:pt idx="4">
                  <c:v>0.371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07-4161-92F1-EB42896A35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5637248"/>
        <c:axId val="155638784"/>
      </c:barChart>
      <c:catAx>
        <c:axId val="155637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400"/>
            </a:pPr>
            <a:endParaRPr lang="ru-RU"/>
          </a:p>
        </c:txPr>
        <c:crossAx val="155638784"/>
        <c:crosses val="autoZero"/>
        <c:auto val="1"/>
        <c:lblAlgn val="ctr"/>
        <c:lblOffset val="100"/>
        <c:noMultiLvlLbl val="0"/>
      </c:catAx>
      <c:valAx>
        <c:axId val="15563878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one"/>
        <c:crossAx val="15563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нарушались</c:v>
                </c:pt>
                <c:pt idx="1">
                  <c:v>не нарушались</c:v>
                </c:pt>
                <c:pt idx="2">
                  <c:v>затруднились ответить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0.112</c:v>
                </c:pt>
                <c:pt idx="1">
                  <c:v>0.70199999999999996</c:v>
                </c:pt>
                <c:pt idx="2">
                  <c:v>0.186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D2-44E5-A8F8-A6D6FA72E7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5802240"/>
        <c:axId val="155894144"/>
      </c:barChart>
      <c:catAx>
        <c:axId val="155802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800"/>
            </a:pPr>
            <a:endParaRPr lang="ru-RU"/>
          </a:p>
        </c:txPr>
        <c:crossAx val="155894144"/>
        <c:crosses val="autoZero"/>
        <c:auto val="1"/>
        <c:lblAlgn val="ctr"/>
        <c:lblOffset val="100"/>
        <c:noMultiLvlLbl val="0"/>
      </c:catAx>
      <c:valAx>
        <c:axId val="1558941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one"/>
        <c:crossAx val="155802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302333829892883"/>
          <c:y val="0.24856294583840816"/>
          <c:w val="0.54477159949600895"/>
          <c:h val="0.7326901973020553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на социальное обеспечение</c:v>
                </c:pt>
                <c:pt idx="1">
                  <c:v>на труд</c:v>
                </c:pt>
                <c:pt idx="2">
                  <c:v>на свободу и личную неприкосновенность</c:v>
                </c:pt>
                <c:pt idx="3">
                  <c:v>на свободу слова</c:v>
                </c:pt>
                <c:pt idx="4">
                  <c:v>на бесплатную медицинскую помощь</c:v>
                </c:pt>
              </c:strCache>
            </c:strRef>
          </c:cat>
          <c:val>
            <c:numRef>
              <c:f>Лист1!$C$2:$C$6</c:f>
              <c:numCache>
                <c:formatCode>0.0%</c:formatCode>
                <c:ptCount val="5"/>
                <c:pt idx="0">
                  <c:v>0.154</c:v>
                </c:pt>
                <c:pt idx="1">
                  <c:v>0.16400000000000001</c:v>
                </c:pt>
                <c:pt idx="2">
                  <c:v>0.16400000000000001</c:v>
                </c:pt>
                <c:pt idx="3">
                  <c:v>0.20300000000000001</c:v>
                </c:pt>
                <c:pt idx="4">
                  <c:v>0.371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38-47A3-99E5-A8169B829B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5637248"/>
        <c:axId val="155638784"/>
      </c:barChart>
      <c:catAx>
        <c:axId val="155637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800"/>
            </a:pPr>
            <a:endParaRPr lang="ru-RU"/>
          </a:p>
        </c:txPr>
        <c:crossAx val="155638784"/>
        <c:crosses val="autoZero"/>
        <c:auto val="1"/>
        <c:lblAlgn val="ctr"/>
        <c:lblOffset val="100"/>
        <c:noMultiLvlLbl val="0"/>
      </c:catAx>
      <c:valAx>
        <c:axId val="155638784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one"/>
        <c:crossAx val="15563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мнение жителей самарской области об их возможностях по защите нарушенных прав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8339923485443063"/>
          <c:w val="0.95188206093803496"/>
          <c:h val="0.6301683912273562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могут защитить</c:v>
                </c:pt>
                <c:pt idx="1">
                  <c:v>не могут защитить</c:v>
                </c:pt>
                <c:pt idx="2">
                  <c:v>затруднились ответить</c:v>
                </c:pt>
              </c:strCache>
            </c:strRef>
          </c:cat>
          <c:val>
            <c:numRef>
              <c:f>Лист1!$D$2:$D$4</c:f>
              <c:numCache>
                <c:formatCode>0.0%</c:formatCode>
                <c:ptCount val="3"/>
                <c:pt idx="0">
                  <c:v>0.45400000000000001</c:v>
                </c:pt>
                <c:pt idx="1">
                  <c:v>0.221</c:v>
                </c:pt>
                <c:pt idx="2">
                  <c:v>0.32500000000000012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9F-4359-9A6C-6AFF76859D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20587520"/>
        <c:axId val="220589056"/>
      </c:barChart>
      <c:catAx>
        <c:axId val="220587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20589056"/>
        <c:crosses val="autoZero"/>
        <c:auto val="1"/>
        <c:lblAlgn val="ctr"/>
        <c:lblOffset val="100"/>
        <c:noMultiLvlLbl val="0"/>
      </c:catAx>
      <c:valAx>
        <c:axId val="22058905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one"/>
        <c:crossAx val="22058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baseline="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401" cy="496968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1" y="1"/>
            <a:ext cx="2946401" cy="496968"/>
          </a:xfrm>
          <a:prstGeom prst="rect">
            <a:avLst/>
          </a:prstGeom>
        </p:spPr>
        <p:txBody>
          <a:bodyPr vert="horz" lIns="91416" tIns="45708" rIns="91416" bIns="45708" rtlCol="0"/>
          <a:lstStyle>
            <a:lvl1pPr algn="r">
              <a:defRPr sz="1300"/>
            </a:lvl1pPr>
          </a:lstStyle>
          <a:p>
            <a:fld id="{66A1E383-5EEC-4E91-8E74-48A9940D4CE5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6" tIns="45708" rIns="91416" bIns="457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553"/>
            <a:ext cx="5438775" cy="3909051"/>
          </a:xfrm>
          <a:prstGeom prst="rect">
            <a:avLst/>
          </a:prstGeom>
        </p:spPr>
        <p:txBody>
          <a:bodyPr vert="horz" lIns="91416" tIns="45708" rIns="91416" bIns="457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1261"/>
            <a:ext cx="2946401" cy="496968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1" y="9431261"/>
            <a:ext cx="2946401" cy="496968"/>
          </a:xfrm>
          <a:prstGeom prst="rect">
            <a:avLst/>
          </a:prstGeom>
        </p:spPr>
        <p:txBody>
          <a:bodyPr vert="horz" lIns="91416" tIns="45708" rIns="91416" bIns="45708" rtlCol="0" anchor="b"/>
          <a:lstStyle>
            <a:lvl1pPr algn="r">
              <a:defRPr sz="1300"/>
            </a:lvl1pPr>
          </a:lstStyle>
          <a:p>
            <a:fld id="{CAACEC4F-56AA-47DA-A3C7-27BD7D3542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290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D6DD7-BD5E-423B-B762-DAFD6DA33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62CA34-E232-422E-87BF-AF9BCC0B1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34A573-A6A6-407F-A3FB-24A44CAF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5BAB85-6C20-40BE-9152-DD36D382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F8FB20-E7B6-4D7B-8E53-0FB3BBD81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92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57BA8-9AA7-45EC-8491-2C80F31A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A1906-7423-4D19-A5CE-95F7B7F9F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26012F-4305-42E0-945E-E2F3408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C80A37-2E85-41DB-9F74-ED4060395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E402-789B-47BA-8B4B-82B2B2AD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1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79013CA-59A2-4173-9B5D-26EC543CA0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0F933-469D-447E-96CF-685A14FBF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0B1EC0-6603-49DF-A2B8-0AF8F29A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4DF134-2BF2-4D9C-AB0F-E648E7D58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CBC3D4-C654-4B1E-9365-81A163DD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30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7E87F-8B7C-492E-BB55-6177A4926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8987CC-CE7E-44E5-8358-3513414E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326BE2-E08E-40D5-AD32-CCF05F8A7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C6A11A-A52C-4367-952B-82C6D7FE6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7013A0-F04A-4643-8657-55AAE7803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42E8E-BABB-4952-8FE3-0913A2B02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760A49-3A4A-47E9-9951-4115E59B0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C5079-952F-4673-988F-CD5A3EEF6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18246-1CA1-451B-BCB6-6047E544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80D8EB-F3DC-42A1-8D75-7A85D27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1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3AD92-2A1F-4EA6-9693-305DB96E7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D18C14-947C-4A1E-8339-244C06DE7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660DB2-41BA-4A6B-B229-41AF2F980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FCC7FC-3068-4981-A590-87E663C79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31589-98C8-4568-813C-B58402CA4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D7C5DF-FAC3-4FCB-A3D1-8FDA6D41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97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29F5B-90F2-4B5C-AEFD-20E672712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FC8BA8-7693-4025-A9D0-BFBACA68B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B6ED09-8741-4C0A-A83F-D18D6B69D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5AE899A-E297-4DB0-BE03-A08700AC3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7B8745-308D-4D4C-BD7C-8FAF9D5C23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44DFD3-B41F-4F88-9886-112471FC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B1A396-4C6F-41F8-914A-65BEB456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57AC69-1486-4DFC-9966-BC83AB65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57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94C55-C823-4872-ADC1-E0EA2A0B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7B4CDFD-BA99-49B0-8ABB-4FBDEC87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9B228B-299B-4FD5-9CA3-8710F580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E253B4-3931-4146-81CD-9374CC5D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7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DCDA2D-F532-4493-863C-E51401183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4242F4A-9D3B-4596-AB1D-FB72277EE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7F8EF6-B5A6-4B62-BE36-1140F8C8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4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BC52E-A320-4F0F-8696-112BE1DF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54840D-E136-4568-BC15-AA779DE7C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A8AAEB-867E-42B9-9542-8D04D9BE6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E96F13-FEAD-462F-9359-84E21DA4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1C43C3-2DF9-4365-B021-B965D8B4E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96FAC1-C650-4E15-AB09-5A4035D86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8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52534-4EEF-45BB-8AB6-D89050070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B40D2D-53A8-4FD4-8333-DEC78C0DB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923AA9-0210-4679-9CCB-92DDE2C28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6553A4-9101-4A04-B80A-64C31A995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B7CD93-1DD4-49CA-9636-048323C86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DC80DB-FC98-4152-AE67-03D63E686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84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BAA0C-7959-43E5-BEAC-8AA3C6A4D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0970E6-3728-4BB7-93A1-18B59D0F9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417FC0-650C-4827-8FE4-5C01088AA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D8B9-D24A-4245-B64D-554492784DD6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2C941-46D6-4AE2-B60D-9D96BACB7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657017-AA91-47F8-AEC4-8D9E1CDA2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FA183-7E99-4242-998D-22B032ABF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9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5845" y="0"/>
            <a:ext cx="2380310" cy="23749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478735"/>
            <a:ext cx="12192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 организации работы по правовому просвещению граждан </a:t>
            </a:r>
          </a:p>
          <a:p>
            <a:pPr algn="ctr"/>
            <a:r>
              <a:rPr lang="ru-RU" sz="3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аппарате Уполномоченного по правам человека </a:t>
            </a:r>
          </a:p>
          <a:p>
            <a:pPr algn="ctr"/>
            <a:r>
              <a:rPr lang="ru-RU" sz="3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Самарской области</a:t>
            </a:r>
            <a:endParaRPr lang="ru-RU" sz="3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2800" b="1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Главный консультант аппарата Уполномоченного по правам человека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Самарской области </a:t>
            </a:r>
          </a:p>
          <a:p>
            <a:pPr algn="ctr"/>
            <a:r>
              <a:rPr lang="ru-RU" sz="2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Лев Викторович Долонько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54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2FDF53-E9F9-9C49-D042-72FED02A4D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72" y="0"/>
            <a:ext cx="5563322" cy="32575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0E5D33-5100-8FD3-004F-B8983D820D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0180" y="495300"/>
            <a:ext cx="4228202" cy="39243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003A125-3EB9-9104-C3F9-9F171667FC5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557" y="3343275"/>
            <a:ext cx="4228203" cy="319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80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FE04E9-5BE9-4FFE-8E8F-C6DA811E9BC1}"/>
              </a:ext>
            </a:extLst>
          </p:cNvPr>
          <p:cNvSpPr/>
          <p:nvPr/>
        </p:nvSpPr>
        <p:spPr>
          <a:xfrm>
            <a:off x="-12700" y="0"/>
            <a:ext cx="12149345" cy="55398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ru-RU" sz="3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Дни правового просвещения в исправительных учреждениях</a:t>
            </a:r>
            <a:endParaRPr lang="ru-RU" sz="3000" b="1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FA0B08-FD88-45DE-AC68-5783458E99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3300" y="889050"/>
            <a:ext cx="6053345" cy="2967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08FEDD-D6D6-40DE-A44C-98484A566E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8403" y="889050"/>
            <a:ext cx="6324403" cy="28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99698A-CED7-5104-8F09-251A236EEF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27037" y="3856666"/>
            <a:ext cx="4488070" cy="2992047"/>
          </a:xfrm>
          <a:prstGeom prst="rect">
            <a:avLst/>
          </a:prstGeom>
          <a:effectLst>
            <a:softEdge rad="112522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3EA5D2-2A89-38DA-7245-8424C5D3F22D}"/>
              </a:ext>
            </a:extLst>
          </p:cNvPr>
          <p:cNvSpPr txBox="1"/>
          <p:nvPr/>
        </p:nvSpPr>
        <p:spPr>
          <a:xfrm>
            <a:off x="5050630" y="3999637"/>
            <a:ext cx="683656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2021 году мероприятия состоялись в ФКУ ИК-3 (дважды), ФКУ ИК-5 (дважды), ФКУ ИК-6, ФКУ ИК-10, ФКУ ИК-13, ФКУ ИК-15 (дважды), ФКУ ИК-26, ФКУ ИК-28, ФКУ ИК-29, ФКУ ЛИУ № 4, ЛПУ «Областная туберкулезная больница», ФКУ СИЗО-1, ФКУ СИЗО-4 УФСИН России по Самарской области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562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D149E-195F-D46D-3D91-75DC1DC3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Всероссийский единый урок «Права человека»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AFC004-2799-8A2A-38A6-71DD46E3B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0476" y="1852750"/>
            <a:ext cx="7635073" cy="4339758"/>
          </a:xfrm>
          <a:prstGeom prst="rect">
            <a:avLst/>
          </a:prstGeom>
          <a:ln>
            <a:noFill/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9332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F17B0D-D0E2-4249-84C2-73213B1964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488" y="1825175"/>
            <a:ext cx="7344173" cy="4896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70A828-C1DC-4753-8442-62DB747DEF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7219"/>
            <a:ext cx="4722489" cy="3148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56FD7B-A856-4601-A3A6-0E5D1E07B424}"/>
              </a:ext>
            </a:extLst>
          </p:cNvPr>
          <p:cNvSpPr txBox="1"/>
          <p:nvPr/>
        </p:nvSpPr>
        <p:spPr>
          <a:xfrm>
            <a:off x="0" y="1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/>
              <a:t>В День прав человека была проведена интеллектуальная игра для студентов вузов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170253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B0D7E-A454-4348-79CB-546B31E3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Лекция Уполномоченного по правам человека </a:t>
            </a:r>
            <a:br>
              <a:rPr lang="ru-RU" sz="3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рамках образовательной программы </a:t>
            </a:r>
            <a:br>
              <a:rPr lang="ru-RU" sz="3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«Учитесь у лучших» </a:t>
            </a:r>
            <a:endParaRPr lang="ru-RU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627A2F-7DCC-E78F-4653-5BF9595E73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85380" y="1864186"/>
            <a:ext cx="2734195" cy="3802075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112541-0195-ACE4-A411-E019A99F66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25620" y="1864186"/>
            <a:ext cx="5770880" cy="3832032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3461456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D8209-185B-50E0-8B77-7094B6671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185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 «Картины жизни»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8AD089-A9AC-510A-9F53-01A9FA23E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8200" y="1973197"/>
            <a:ext cx="5408963" cy="35894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787A6D-863A-C130-C019-DF093B1A95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365646" y="1973196"/>
            <a:ext cx="5382591" cy="358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22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848D67-FE1D-42CD-82B3-639BFBA86C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811" y="3179035"/>
            <a:ext cx="5409488" cy="360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Уполномоченный по правам человека в Самарской области посетила сборный пункт военного комиссариата региона, расположенный в городе Сызрани.&#10;&#10;">
            <a:extLst>
              <a:ext uri="{FF2B5EF4-FFF2-40B4-BE49-F238E27FC236}">
                <a16:creationId xmlns:a16="http://schemas.microsoft.com/office/drawing/2014/main" id="{0672DC8B-997F-4762-9684-B979F6AD2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8225"/>
            <a:ext cx="6759723" cy="4506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1FAFBA-B0DF-495D-968A-A36673BD161D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Правовое просвещение призывников и военнослужащих</a:t>
            </a:r>
          </a:p>
        </p:txBody>
      </p:sp>
    </p:spTree>
    <p:extLst>
      <p:ext uri="{BB962C8B-B14F-4D97-AF65-F5344CB8AC3E}">
        <p14:creationId xmlns:p14="http://schemas.microsoft.com/office/powerpoint/2010/main" val="929711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5452B-85CA-4F1C-1871-870E919A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3725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Мероприятия, посвященные вопросам защиты прав и законных интересов инвалидов, ветеранов боевых действий, ветеранов военной службы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F8EE19-CCB4-0B08-F522-8ABC61C46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09925" y="2672961"/>
            <a:ext cx="6037291" cy="3289882"/>
          </a:xfrm>
          <a:prstGeom prst="rect">
            <a:avLst/>
          </a:prstGeom>
          <a:ln>
            <a:noFill/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7309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048B0-3592-E177-A544-91330A2C0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Консультационные мероприятия </a:t>
            </a:r>
            <a:br>
              <a:rPr lang="ru-RU" sz="3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членов профессиональных союзов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0C00C6F-A7FA-1F66-A7F1-03EDA1E8CC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33700" y="2246628"/>
            <a:ext cx="6324600" cy="3571241"/>
          </a:xfrm>
          <a:prstGeom prst="rect">
            <a:avLst/>
          </a:prstGeom>
          <a:ln>
            <a:noFill/>
          </a:ln>
          <a:effectLst>
            <a:softEdge rad="112522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2296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25B57-709A-6829-61B7-2305EEFAF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066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Мероприятия по правовому просвещению граждан и оказанию бесплатной юридической помощи в сельских поселениях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52D788-CAC5-DCA8-156A-2A32D6DF7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70341" y="2627962"/>
            <a:ext cx="5078384" cy="3388450"/>
          </a:xfrm>
          <a:prstGeom prst="rect">
            <a:avLst/>
          </a:prstGeom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448825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0CF63-B6CB-C075-4D7E-E666812D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МНЕНИЕ НАСЕЛЕНИЯ О СОБЛЮДЕНИИ ПРАВ ЧЕЛОВЕКА В РЕГИОНЕ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E30680-D14F-68BD-3B0F-9AE05E088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altLang="ru-RU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Социологическое исследование по теме «Отношение населения к соблюдению и реализации прав человека в Самарской области в 2021 году» </a:t>
            </a:r>
            <a:r>
              <a:rPr lang="ru-RU" altLang="ru-RU" sz="2800" b="1" i="1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проведено совместно с Самарским национальным исследовательским университетом имени академика С.П. Королева в 8 городских округах </a:t>
            </a:r>
            <a:r>
              <a:rPr lang="ru-RU" altLang="ru-RU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Самаре, Тольятти, Сызрани, Новокуйбышевске, Чапаевске, Кинеле, Жигулевске и Отрадном и в 5 муниципальных районах – Волжском, Кинель-Черкасском, Красноярском, Сергиевском и Ставропольском. </a:t>
            </a:r>
          </a:p>
          <a:p>
            <a:pPr lvl="0" algn="just"/>
            <a:r>
              <a:rPr lang="ru-RU" altLang="ru-RU" sz="2800" b="1" i="1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Опрошено 2600 респондентов.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692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3762E-78EC-028B-1269-B8009A5B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Правовая поддержка жителей ДНР, ЛНР и Украины, прибывших на территорию Самарской области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8694F29-355B-EDEE-EC86-F796B1D1B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60" y="1495841"/>
            <a:ext cx="2197329" cy="1464886"/>
          </a:xfrm>
          <a:effectLst>
            <a:softEdge rad="112522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64A9B8-B6D8-B180-D24E-020CBBF57E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290" y="1495842"/>
            <a:ext cx="2197328" cy="1464885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72010D-2725-E0B3-5285-877C9B36B4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19" y="1495841"/>
            <a:ext cx="2197328" cy="1464885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991D54-A965-77E4-43EC-0DFB2F1DFE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748" y="1549450"/>
            <a:ext cx="2157122" cy="1438081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F14899-9749-A561-043C-3303A874AF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771" y="1549450"/>
            <a:ext cx="2157122" cy="1438081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67FC9C-CD1E-770E-E972-D5130489CD0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60" y="3134194"/>
            <a:ext cx="2197329" cy="1464886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350C49F-B6BA-E58B-520C-B09BAE695C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9949" y="4844879"/>
            <a:ext cx="2250898" cy="1688174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FC0DCE-B241-2C38-95DE-700E8BCD578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61" y="4844879"/>
            <a:ext cx="2197328" cy="1647996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9F1D131-142D-78CC-B695-2CC19FDC5C9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290" y="4833545"/>
            <a:ext cx="2197328" cy="1647996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C8DF54-E55A-B4E3-1EC1-4F7E0738AD0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408" y="4833545"/>
            <a:ext cx="3676924" cy="1699508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B90F476-5226-F95A-4181-5342C45C38C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291" y="3152053"/>
            <a:ext cx="2170542" cy="1447028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1714957-D3ED-B1DD-A3AE-F80933176600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771" y="3135462"/>
            <a:ext cx="2135832" cy="1480210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EA265C6-6673-4A50-E732-C7E48311A69E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744" y="3152053"/>
            <a:ext cx="2210945" cy="1463619"/>
          </a:xfrm>
          <a:prstGeom prst="rect">
            <a:avLst/>
          </a:prstGeom>
          <a:effectLst>
            <a:softEdge rad="112522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838728E-303E-2887-C62E-4993E91A2273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393" y="3134194"/>
            <a:ext cx="2135832" cy="1480210"/>
          </a:xfrm>
          <a:prstGeom prst="rect">
            <a:avLst/>
          </a:prstGeom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3836126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A62F4-D5EE-838A-1310-7E1CEB90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3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Просветительские мероприятия </a:t>
            </a:r>
            <a:br>
              <a:rPr lang="ru-RU" sz="36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6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«Чем Вам может помочь Уполномоченный </a:t>
            </a:r>
            <a:br>
              <a:rPr lang="ru-RU" sz="36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600" b="1" i="1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правам человека в Самарской области»</a:t>
            </a:r>
            <a:br>
              <a:rPr lang="ru-RU" sz="18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12D7F4-623D-7DBD-8EA3-A11703295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70596"/>
            <a:ext cx="5801784" cy="4351338"/>
          </a:xfrm>
          <a:effectLst>
            <a:softEdge rad="112522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5DEA57-1FBB-E210-3A98-717CC60114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432" y="1870596"/>
            <a:ext cx="2984269" cy="4355075"/>
          </a:xfrm>
          <a:prstGeom prst="rect">
            <a:avLst/>
          </a:prstGeom>
          <a:effectLst>
            <a:softEdge rad="112522"/>
          </a:effectLst>
        </p:spPr>
      </p:pic>
    </p:spTree>
    <p:extLst>
      <p:ext uri="{BB962C8B-B14F-4D97-AF65-F5344CB8AC3E}">
        <p14:creationId xmlns:p14="http://schemas.microsoft.com/office/powerpoint/2010/main" val="2943233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C6BF0B8-1D7B-4DE5-8678-7F45F60F9AFD}"/>
              </a:ext>
            </a:extLst>
          </p:cNvPr>
          <p:cNvSpPr txBox="1"/>
          <p:nvPr/>
        </p:nvSpPr>
        <p:spPr>
          <a:xfrm>
            <a:off x="0" y="4705461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Спасибо за внимание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3780F2-8686-400A-AEEB-F0CC36312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495" y="265835"/>
            <a:ext cx="4565009" cy="455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0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A77DBD-D44E-D3BE-3705-F68B010FC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Приоритеты жителей Самарской области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72D9FD8-85AA-19EA-47E8-72E734A391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722832"/>
              </p:ext>
            </p:extLst>
          </p:nvPr>
        </p:nvGraphicFramePr>
        <p:xfrm>
          <a:off x="896923" y="1892737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4455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F8C0E-B84E-CB35-5A3E-669CB658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Оценка соблюдения прав человека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B75F18C-0FBC-B120-20C5-EAD766B38A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073316"/>
              </p:ext>
            </p:extLst>
          </p:nvPr>
        </p:nvGraphicFramePr>
        <p:xfrm>
          <a:off x="838200" y="1400175"/>
          <a:ext cx="10515600" cy="3622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A4F299D-3649-4F85-983F-8489011A7DAC}"/>
              </a:ext>
            </a:extLst>
          </p:cNvPr>
          <p:cNvSpPr txBox="1"/>
          <p:nvPr/>
        </p:nvSpPr>
        <p:spPr>
          <a:xfrm>
            <a:off x="362823" y="5022296"/>
            <a:ext cx="114488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 мнению социологов, позиция респондентов сформировалась под влиянием освещаемых средствами массовой информации событий, которые происходили в стране в целом, а не исключительно в Самарской области (выборы депутатов Государственной Думы Федерального Собрания Российской Федерации VIII созыва, обнародованные факты применения пыток в исправительных учреждениях в ряде регионов и т.п.).</a:t>
            </a:r>
          </a:p>
        </p:txBody>
      </p:sp>
    </p:spTree>
    <p:extLst>
      <p:ext uri="{BB962C8B-B14F-4D97-AF65-F5344CB8AC3E}">
        <p14:creationId xmlns:p14="http://schemas.microsoft.com/office/powerpoint/2010/main" val="261343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595C0-537E-77FD-4DE3-76C44109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0">
              <a:defRPr sz="1200" b="1" i="0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4000" i="1" dirty="0"/>
              <a:t>МНЕНИЕ ЖИТЕЛЕЙ САМАРСКОЙ ОБЛАСТИ</a:t>
            </a:r>
            <a:br>
              <a:rPr lang="ru-RU" sz="4000" i="1" dirty="0"/>
            </a:br>
            <a:r>
              <a:rPr lang="ru-RU" sz="4000" i="1" dirty="0"/>
              <a:t>О НАРУШЕНИИ ИХ ПРАВ</a:t>
            </a:r>
            <a:br>
              <a:rPr lang="ru-RU" sz="4400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E5EE454-E0C6-6935-87BA-67ED3F678B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072204"/>
              </p:ext>
            </p:extLst>
          </p:nvPr>
        </p:nvGraphicFramePr>
        <p:xfrm>
          <a:off x="838200" y="1825625"/>
          <a:ext cx="10059099" cy="3140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F0D393E-8CBD-A294-BDEF-E0D0F4E81344}"/>
              </a:ext>
            </a:extLst>
          </p:cNvPr>
          <p:cNvSpPr txBox="1"/>
          <p:nvPr/>
        </p:nvSpPr>
        <p:spPr>
          <a:xfrm>
            <a:off x="838200" y="5318708"/>
            <a:ext cx="107721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2021 году только 11,2% респондентов сообщили о случаях нарушения или возникновения проблем в реализации прав человека применительно к ним или членам их семьи, что значительно меньше аналогичного показателя за 2019 и 2020 годы. </a:t>
            </a:r>
          </a:p>
        </p:txBody>
      </p:sp>
    </p:spTree>
    <p:extLst>
      <p:ext uri="{BB962C8B-B14F-4D97-AF65-F5344CB8AC3E}">
        <p14:creationId xmlns:p14="http://schemas.microsoft.com/office/powerpoint/2010/main" val="46650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EFEA0-EF19-6CB0-C59C-812A82084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23066"/>
          </a:xfrm>
        </p:spPr>
        <p:txBody>
          <a:bodyPr>
            <a:normAutofit fontScale="90000"/>
          </a:bodyPr>
          <a:lstStyle/>
          <a:p>
            <a:pPr algn="ctr" rtl="0"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4000" i="1" dirty="0"/>
              <a:t>СЛУЧАИ НАРУШЕНИЯ ПРАВ ЧЕЛОВЕКА </a:t>
            </a:r>
            <a:br>
              <a:rPr lang="ru-RU" sz="4000" i="1" dirty="0"/>
            </a:br>
            <a:r>
              <a:rPr lang="ru-RU" sz="4000" i="1" dirty="0"/>
              <a:t>В ОТНОШЕНИИ ЛИЧНО РЕСПОНДЕНТОВ</a:t>
            </a:r>
            <a:br>
              <a:rPr lang="ru-RU" sz="4000" i="1" dirty="0"/>
            </a:br>
            <a:r>
              <a:rPr lang="ru-RU" sz="4000" i="1" dirty="0"/>
              <a:t>И ЧЛЕНОВ ИХ СЕМЕЙ</a:t>
            </a:r>
            <a:br>
              <a:rPr lang="ru-RU" sz="4400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4CA66C1-3BCF-DF16-F889-BFEC1049BE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148219"/>
              </p:ext>
            </p:extLst>
          </p:nvPr>
        </p:nvGraphicFramePr>
        <p:xfrm>
          <a:off x="838200" y="1816740"/>
          <a:ext cx="10515600" cy="3783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128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7CACC-65BF-DF0B-8168-49D967D5A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Возможности граждан по защите нарушенных прав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31E01A4-2896-0D03-B5F6-5CD86EDE54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6891057"/>
              </p:ext>
            </p:extLst>
          </p:nvPr>
        </p:nvGraphicFramePr>
        <p:xfrm>
          <a:off x="838200" y="1690688"/>
          <a:ext cx="10515600" cy="380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B21EBDA-A7DD-B244-C724-6F6E76A5712D}"/>
              </a:ext>
            </a:extLst>
          </p:cNvPr>
          <p:cNvSpPr txBox="1"/>
          <p:nvPr/>
        </p:nvSpPr>
        <p:spPr>
          <a:xfrm>
            <a:off x="838200" y="5846544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2021 году произошло заметное снижение доли тех, кто свои права отстоять не может – в 1,6 раза по сравнению с 2020 годом. </a:t>
            </a:r>
            <a:endParaRPr lang="ru-RU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89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C3C2F4-422F-44B5-B579-91A7FB9456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34328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4EABF2-C16A-472C-A5AE-434C3316F0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905" y="1125741"/>
            <a:ext cx="5744705" cy="57322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45EEE0-FFD4-49B1-9582-3B7C80F16F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1450" y="159390"/>
            <a:ext cx="7122253" cy="95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9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73520D-EA36-71BF-8CCE-C194E256D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225" y="415130"/>
            <a:ext cx="4200525" cy="59979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84CA0C-1AC5-920F-41ED-4A488067BC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252" y="430036"/>
            <a:ext cx="4200525" cy="599792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1386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7514</TotalTime>
  <Words>487</Words>
  <Application>Microsoft Office PowerPoint</Application>
  <PresentationFormat>Широкоэкранный</PresentationFormat>
  <Paragraphs>37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 МНЕНИЕ НАСЕЛЕНИЯ О СОБЛЮДЕНИИ ПРАВ ЧЕЛОВЕКА В РЕГИОНЕ</vt:lpstr>
      <vt:lpstr>Приоритеты жителей Самарской области</vt:lpstr>
      <vt:lpstr>Оценка соблюдения прав человека</vt:lpstr>
      <vt:lpstr>МНЕНИЕ ЖИТЕЛЕЙ САМАРСКОЙ ОБЛАСТИ О НАРУШЕНИИ ИХ ПРАВ </vt:lpstr>
      <vt:lpstr>СЛУЧАИ НАРУШЕНИЯ ПРАВ ЧЕЛОВЕКА  В ОТНОШЕНИИ ЛИЧНО РЕСПОНДЕНТОВ И ЧЛЕНОВ ИХ СЕМЕЙ </vt:lpstr>
      <vt:lpstr>Возможности граждан по защите нарушенных прав</vt:lpstr>
      <vt:lpstr>Презентация PowerPoint</vt:lpstr>
      <vt:lpstr>Презентация PowerPoint</vt:lpstr>
      <vt:lpstr>Презентация PowerPoint</vt:lpstr>
      <vt:lpstr>Презентация PowerPoint</vt:lpstr>
      <vt:lpstr>Всероссийский единый урок «Права человека»</vt:lpstr>
      <vt:lpstr>Презентация PowerPoint</vt:lpstr>
      <vt:lpstr>Лекция Уполномоченного по правам человека  в рамках образовательной программы  «Учитесь у лучших» </vt:lpstr>
      <vt:lpstr>Проект «Картины жизни»</vt:lpstr>
      <vt:lpstr>Презентация PowerPoint</vt:lpstr>
      <vt:lpstr>Мероприятия, посвященные вопросам защиты прав и законных интересов инвалидов, ветеранов боевых действий, ветеранов военной службы</vt:lpstr>
      <vt:lpstr>Консультационные мероприятия  для членов профессиональных союзов</vt:lpstr>
      <vt:lpstr>Мероприятия по правовому просвещению граждан и оказанию бесплатной юридической помощи в сельских поселениях</vt:lpstr>
      <vt:lpstr>Правовая поддержка жителей ДНР, ЛНР и Украины, прибывших на территорию Самарской области</vt:lpstr>
      <vt:lpstr>Просветительские мероприятия  «Чем Вам может помочь Уполномоченный  по правам человека в Самарской области»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383</cp:revision>
  <cp:lastPrinted>2022-04-06T05:19:12Z</cp:lastPrinted>
  <dcterms:created xsi:type="dcterms:W3CDTF">2019-04-04T07:22:40Z</dcterms:created>
  <dcterms:modified xsi:type="dcterms:W3CDTF">2022-06-17T10:50:05Z</dcterms:modified>
</cp:coreProperties>
</file>